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89" r:id="rId9"/>
    <p:sldId id="262" r:id="rId10"/>
    <p:sldId id="263" r:id="rId11"/>
    <p:sldId id="264" r:id="rId12"/>
    <p:sldId id="288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91" y="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unghi drep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u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7" name="Subtitlu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grpSp>
        <p:nvGrpSpPr>
          <p:cNvPr id="2" name="Grupar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ă liberă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ă liberă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ă liberă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drep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ubstituent dată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E7B2AD-34D6-4093-8772-DC8079B6D005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19" name="Substituent subsol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ubstituent număr diapozitiv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u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În zigzag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În zigzag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u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u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9E7B2AD-34D6-4093-8772-DC8079B6D005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9E7B2AD-34D6-4093-8772-DC8079B6D005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8" name="Formă liberă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ă liberă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unghi drep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drep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În zigzag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În zigzag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ă liberă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ă liberă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unghi drep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drep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stituent titl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0" name="Substituent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0" name="Substituent dată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9E7B2AD-34D6-4093-8772-DC8079B6D005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22" name="Substituent subsol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800" dirty="0" err="1" smtClean="0">
                <a:effectLst/>
              </a:rPr>
              <a:t>Programme</a:t>
            </a:r>
            <a:r>
              <a:rPr lang="en-US" sz="2800" dirty="0">
                <a:effectLst/>
              </a:rPr>
              <a:t>: Erasmus+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KA2 – Cooperation and Innovation for Good Practices</a:t>
            </a:r>
            <a:br>
              <a:rPr lang="en-US" sz="2800" dirty="0">
                <a:effectLst/>
              </a:rPr>
            </a:br>
            <a:r>
              <a:rPr lang="en-US" sz="2800" dirty="0" err="1" smtClean="0">
                <a:effectLst/>
              </a:rPr>
              <a:t>Fields:Strategic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>
                <a:effectLst/>
              </a:rPr>
              <a:t>Partnerships for vocational education and </a:t>
            </a:r>
            <a:r>
              <a:rPr lang="en-US" sz="2800" dirty="0" smtClean="0">
                <a:effectLst/>
              </a:rPr>
              <a:t>training</a:t>
            </a:r>
            <a:br>
              <a:rPr lang="en-US" sz="2800" dirty="0" smtClean="0">
                <a:effectLst/>
              </a:rPr>
            </a:br>
            <a:r>
              <a:rPr lang="fr-FR" sz="2800" dirty="0" err="1" smtClean="0">
                <a:solidFill>
                  <a:srgbClr val="0070C0"/>
                </a:solidFill>
                <a:effectLst/>
              </a:rPr>
              <a:t>Titlul</a:t>
            </a:r>
            <a:r>
              <a:rPr lang="fr-FR" sz="2800" dirty="0" smtClean="0">
                <a:solidFill>
                  <a:srgbClr val="0070C0"/>
                </a:solidFill>
                <a:effectLst/>
              </a:rPr>
              <a:t> </a:t>
            </a:r>
            <a:r>
              <a:rPr lang="fr-FR" sz="2800" dirty="0" err="1">
                <a:solidFill>
                  <a:srgbClr val="0070C0"/>
                </a:solidFill>
                <a:effectLst/>
              </a:rPr>
              <a:t>proiectului</a:t>
            </a:r>
            <a:r>
              <a:rPr lang="fr-FR" sz="2800" dirty="0">
                <a:solidFill>
                  <a:srgbClr val="0070C0"/>
                </a:solidFill>
                <a:effectLst/>
              </a:rPr>
              <a:t> : Simulation </a:t>
            </a:r>
            <a:r>
              <a:rPr lang="fr-FR" sz="2800" dirty="0" smtClean="0">
                <a:solidFill>
                  <a:srgbClr val="0070C0"/>
                </a:solidFill>
                <a:effectLst/>
              </a:rPr>
              <a:t>for </a:t>
            </a:r>
            <a:r>
              <a:rPr lang="fr-FR" sz="2800" dirty="0" err="1" smtClean="0">
                <a:solidFill>
                  <a:srgbClr val="0070C0"/>
                </a:solidFill>
                <a:effectLst/>
              </a:rPr>
              <a:t>entrepreneurship</a:t>
            </a:r>
            <a:r>
              <a:rPr lang="fr-FR" sz="2800" dirty="0">
                <a:solidFill>
                  <a:srgbClr val="0070C0"/>
                </a:solidFill>
                <a:effectLst/>
              </a:rPr>
              <a:t> </a:t>
            </a:r>
            <a:r>
              <a:rPr lang="fr-FR" sz="2800" dirty="0" smtClean="0">
                <a:solidFill>
                  <a:srgbClr val="0070C0"/>
                </a:solidFill>
                <a:effectLst/>
              </a:rPr>
              <a:t/>
            </a:r>
            <a:br>
              <a:rPr lang="fr-FR" sz="2800" dirty="0" smtClean="0">
                <a:solidFill>
                  <a:srgbClr val="0070C0"/>
                </a:solidFill>
                <a:effectLst/>
              </a:rPr>
            </a:br>
            <a:r>
              <a:rPr lang="en-US" sz="2800" dirty="0" smtClean="0">
                <a:effectLst/>
              </a:rPr>
              <a:t>(</a:t>
            </a:r>
            <a:r>
              <a:rPr lang="fr-FR" sz="2800" dirty="0">
                <a:effectLst/>
              </a:rPr>
              <a:t>ENTRE4FUTURE)</a:t>
            </a: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2014-1- RO01- KA202- 002759</a:t>
            </a:r>
            <a:br>
              <a:rPr lang="en-US" sz="2800" dirty="0">
                <a:effectLst/>
              </a:rPr>
            </a:br>
            <a:endParaRPr lang="en-US" sz="2800" dirty="0"/>
          </a:p>
        </p:txBody>
      </p:sp>
      <p:pic>
        <p:nvPicPr>
          <p:cNvPr id="5" name="Picture 2" descr="C:\Users\Administrator\Desktop\Documente pentru proiect\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305" y="0"/>
            <a:ext cx="1507695" cy="164305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191385" cy="69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400" dirty="0" smtClean="0"/>
              <a:t>Poze eveniment</a:t>
            </a:r>
            <a:endParaRPr lang="en-US" sz="2400" dirty="0"/>
          </a:p>
        </p:txBody>
      </p:sp>
      <p:pic>
        <p:nvPicPr>
          <p:cNvPr id="1026" name="Picture 2" descr="C:\Users\Administrator\Desktop\Documente pentru proiect\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305" y="0"/>
            <a:ext cx="1507695" cy="1643050"/>
          </a:xfrm>
          <a:prstGeom prst="rect">
            <a:avLst/>
          </a:prstGeom>
          <a:noFill/>
        </p:spPr>
      </p:pic>
      <p:pic>
        <p:nvPicPr>
          <p:cNvPr id="6" name="Content Placeholder 5" descr="C:\Users\Carmen Cheaburu\Desktop\poze Ziua Scolii 24 oct 2014\DSCN238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43050"/>
            <a:ext cx="2146069" cy="1659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Carmen Cheaburu\Desktop\poze Ziua Scolii 24 oct 2014\DSCN24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7384"/>
            <a:ext cx="2465070" cy="181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Carmen Cheaburu\Desktop\poze Ziua Scolii 24 oct 2014\DSCN239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80615"/>
            <a:ext cx="2406703" cy="188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Carmen Cheaburu\Desktop\poze Ziua Scolii 24 oct 2014\DSCN240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7384"/>
            <a:ext cx="2489405" cy="1645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Carmen Cheaburu\Desktop\poze Ziua Scolii 24 oct 2014\DSCN24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795" y="3549810"/>
            <a:ext cx="2497610" cy="187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rmen Cheaburu\Desktop\poze Ziua Scolii 24 oct 2014\DSCN239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42" y="3657600"/>
            <a:ext cx="2241828" cy="298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304800"/>
            <a:ext cx="2191385" cy="69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i="1" dirty="0" err="1">
                <a:effectLst/>
              </a:rPr>
              <a:t>Deschiderea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>
                <a:effectLst/>
              </a:rPr>
              <a:t>oficială</a:t>
            </a:r>
            <a:r>
              <a:rPr lang="en-US" sz="2000" i="1" dirty="0">
                <a:effectLst/>
              </a:rPr>
              <a:t> a </a:t>
            </a:r>
            <a:r>
              <a:rPr lang="en-US" sz="2000" i="1" dirty="0" err="1">
                <a:effectLst/>
              </a:rPr>
              <a:t>activităţilor</a:t>
            </a:r>
            <a:r>
              <a:rPr lang="en-US" sz="2000" i="1" dirty="0">
                <a:effectLst/>
              </a:rPr>
              <a:t> </a:t>
            </a:r>
            <a:r>
              <a:rPr lang="en-US" sz="2000" i="1" dirty="0" err="1" smtClean="0">
                <a:effectLst/>
              </a:rPr>
              <a:t>proiectului</a:t>
            </a:r>
            <a:r>
              <a:rPr lang="ro-RO" sz="2000" i="1" dirty="0" smtClean="0">
                <a:effectLst/>
              </a:rPr>
              <a:t/>
            </a:r>
            <a:br>
              <a:rPr lang="ro-RO" sz="2000" i="1" dirty="0" smtClean="0">
                <a:effectLst/>
              </a:rPr>
            </a:br>
            <a:r>
              <a:rPr lang="en-US" sz="2000" i="1" dirty="0" smtClean="0">
                <a:effectLst/>
              </a:rPr>
              <a:t>Erasmus</a:t>
            </a:r>
            <a:r>
              <a:rPr lang="en-US" sz="2000" i="1" dirty="0">
                <a:effectLst/>
              </a:rPr>
              <a:t>+</a:t>
            </a:r>
            <a:r>
              <a:rPr lang="ro-RO" sz="2000" i="1" dirty="0">
                <a:effectLst/>
              </a:rPr>
              <a:t>, K2 parteneriate strategice – </a:t>
            </a:r>
            <a:r>
              <a:rPr lang="ro-RO" sz="2000" i="1" dirty="0" smtClean="0">
                <a:effectLst/>
              </a:rPr>
              <a:t/>
            </a:r>
            <a:br>
              <a:rPr lang="ro-RO" sz="2000" i="1" dirty="0" smtClean="0">
                <a:effectLst/>
              </a:rPr>
            </a:br>
            <a:r>
              <a:rPr lang="ro-RO" sz="2000" i="1" dirty="0" smtClean="0">
                <a:effectLst/>
              </a:rPr>
              <a:t>„</a:t>
            </a:r>
            <a:r>
              <a:rPr lang="ro-RO" sz="2000" i="1" dirty="0">
                <a:effectLst/>
              </a:rPr>
              <a:t>Simulation for entrepreneurship</a:t>
            </a:r>
            <a:r>
              <a:rPr lang="ro-RO" sz="2000" dirty="0">
                <a:effectLst/>
              </a:rPr>
              <a:t>” </a:t>
            </a:r>
            <a:endParaRPr lang="en-US" sz="2000" dirty="0"/>
          </a:p>
        </p:txBody>
      </p:sp>
      <p:pic>
        <p:nvPicPr>
          <p:cNvPr id="1026" name="Picture 2" descr="C:\Users\Administrator\Desktop\Documente pentru proiect\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305" y="0"/>
            <a:ext cx="1507695" cy="1643050"/>
          </a:xfrm>
          <a:prstGeom prst="rect">
            <a:avLst/>
          </a:prstGeom>
          <a:noFill/>
        </p:spPr>
      </p:pic>
      <p:pic>
        <p:nvPicPr>
          <p:cNvPr id="2050" name="Picture 2" descr="C:\Users\Carmen Cheaburu\Desktop\poze Ziua Scolii 24 oct 2014\DSCN24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95" y="3733800"/>
            <a:ext cx="2929465" cy="21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rmen Cheaburu\Desktop\poze Ziua Scolii 24 oct 2014\DSCN2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3050"/>
            <a:ext cx="3362440" cy="25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armen Cheaburu\Desktop\poze Ziua Scolii 24 oct 2014\DSCN24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2925523" cy="219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armen Cheaburu\Desktop\poze Ziua Scolii 24 oct 2014\DSCN24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06452"/>
            <a:ext cx="2782642" cy="208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1766"/>
            <a:ext cx="2191385" cy="69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endParaRPr lang="en-US" dirty="0" smtClean="0"/>
          </a:p>
          <a:p>
            <a:pPr marL="109728" indent="0" algn="just">
              <a:buNone/>
            </a:pPr>
            <a:r>
              <a:rPr lang="ro-RO" dirty="0" smtClean="0"/>
              <a:t>Odată </a:t>
            </a:r>
            <a:r>
              <a:rPr lang="ro-RO" dirty="0"/>
              <a:t>cu finalizarea implementării proiectului, continuarea efectelor generate de acesta se vor concretiza atât în folosirea </a:t>
            </a:r>
            <a:r>
              <a:rPr lang="ro-RO" dirty="0" smtClean="0"/>
              <a:t> </a:t>
            </a:r>
            <a:r>
              <a:rPr lang="ro-RO" dirty="0"/>
              <a:t>bunurilor obţinute şi achiziţionate prin proiect </a:t>
            </a:r>
            <a:r>
              <a:rPr lang="ro-RO" dirty="0" smtClean="0"/>
              <a:t>cât şi </a:t>
            </a:r>
            <a:r>
              <a:rPr lang="ro-RO" dirty="0"/>
              <a:t>a experienţei acumulate pe perioada implementării </a:t>
            </a:r>
            <a:r>
              <a:rPr lang="ro-RO" dirty="0" smtClean="0"/>
              <a:t>proiectului.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200" dirty="0" smtClean="0"/>
              <a:t>SUSTENABILITATE</a:t>
            </a:r>
            <a:endParaRPr lang="en-US" sz="3200" dirty="0"/>
          </a:p>
        </p:txBody>
      </p:sp>
      <p:pic>
        <p:nvPicPr>
          <p:cNvPr id="1026" name="Picture 2" descr="C:\Users\Administrator\Desktop\Documente pentru proiect\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305" y="0"/>
            <a:ext cx="1507695" cy="164305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191385" cy="690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 dirty="0"/>
              <a:t>1.Dezvoltarea unei platforme de învăţare. În cadrul site-ului vom dezvolta o platformă de învăţare care va contribui la facilitarea activităţilor în cadrul firmelor de exerciţiu, având la bază curricula „Learning office” şi ghidul  „</a:t>
            </a:r>
            <a:r>
              <a:rPr lang="en-US" dirty="0"/>
              <a:t>Simulation for entrepreneurship” </a:t>
            </a:r>
            <a:r>
              <a:rPr lang="ro-RO" dirty="0"/>
              <a:t>creându-se astfel </a:t>
            </a:r>
            <a:r>
              <a:rPr lang="en-US" dirty="0"/>
              <a:t>un </a:t>
            </a:r>
            <a:r>
              <a:rPr lang="en-US" dirty="0" err="1"/>
              <a:t>mediu</a:t>
            </a:r>
            <a:r>
              <a:rPr lang="en-US" dirty="0"/>
              <a:t> virtual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instrumente</a:t>
            </a:r>
            <a:r>
              <a:rPr lang="en-US" dirty="0"/>
              <a:t> online </a:t>
            </a:r>
            <a:r>
              <a:rPr lang="en-US" dirty="0" err="1"/>
              <a:t>propice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derularea</a:t>
            </a:r>
            <a:r>
              <a:rPr lang="en-US" dirty="0"/>
              <a:t> </a:t>
            </a:r>
            <a:r>
              <a:rPr lang="en-US" dirty="0" err="1"/>
              <a:t>activităţilor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orelor</a:t>
            </a:r>
            <a:r>
              <a:rPr lang="en-US" dirty="0"/>
              <a:t> la </a:t>
            </a:r>
            <a:r>
              <a:rPr lang="en-US" dirty="0" err="1"/>
              <a:t>clasă</a:t>
            </a:r>
            <a:r>
              <a:rPr lang="en-US" dirty="0"/>
              <a:t>.</a:t>
            </a:r>
          </a:p>
          <a:p>
            <a:pPr marL="109728" indent="0">
              <a:buNone/>
            </a:pPr>
            <a:r>
              <a:rPr lang="en-US" dirty="0"/>
              <a:t>2.Utilizarea </a:t>
            </a:r>
            <a:r>
              <a:rPr lang="en-US" dirty="0" err="1"/>
              <a:t>ghidului</a:t>
            </a:r>
            <a:r>
              <a:rPr lang="en-US" dirty="0"/>
              <a:t> de </a:t>
            </a:r>
            <a:r>
              <a:rPr lang="en-US" dirty="0" err="1"/>
              <a:t>bune</a:t>
            </a:r>
            <a:r>
              <a:rPr lang="en-US" dirty="0"/>
              <a:t> </a:t>
            </a:r>
            <a:r>
              <a:rPr lang="en-US" dirty="0" err="1"/>
              <a:t>practici</a:t>
            </a:r>
            <a:r>
              <a:rPr lang="en-US" dirty="0"/>
              <a:t> “Simulation for entrepreneurship” la </a:t>
            </a:r>
            <a:r>
              <a:rPr lang="en-US" dirty="0" err="1"/>
              <a:t>orele</a:t>
            </a:r>
            <a:r>
              <a:rPr lang="en-US" dirty="0"/>
              <a:t> de curs</a:t>
            </a: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200" dirty="0" smtClean="0"/>
              <a:t>SUSTENABILITATE</a:t>
            </a:r>
            <a:endParaRPr lang="en-US" sz="3200" dirty="0"/>
          </a:p>
        </p:txBody>
      </p:sp>
      <p:pic>
        <p:nvPicPr>
          <p:cNvPr id="1026" name="Picture 2" descr="C:\Users\Administrator\Desktop\Documente pentru proiect\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305" y="0"/>
            <a:ext cx="1507695" cy="164305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191385" cy="69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o-RO" dirty="0" smtClean="0"/>
          </a:p>
          <a:p>
            <a:pPr marL="109728" indent="0">
              <a:buNone/>
            </a:pPr>
            <a:r>
              <a:rPr lang="en-US" dirty="0" smtClean="0"/>
              <a:t>3.Utilizarea </a:t>
            </a:r>
            <a:r>
              <a:rPr lang="en-US" dirty="0" err="1"/>
              <a:t>curriculei</a:t>
            </a:r>
            <a:r>
              <a:rPr lang="en-US" dirty="0"/>
              <a:t> “Learning office</a:t>
            </a:r>
            <a:r>
              <a:rPr lang="en-US" dirty="0" smtClean="0"/>
              <a:t>”- “</a:t>
            </a:r>
            <a:r>
              <a:rPr lang="en-US" dirty="0" err="1" smtClean="0"/>
              <a:t>Birou</a:t>
            </a:r>
            <a:r>
              <a:rPr lang="en-US" dirty="0" smtClean="0"/>
              <a:t> de </a:t>
            </a:r>
            <a:r>
              <a:rPr lang="ro-RO" dirty="0" smtClean="0"/>
              <a:t>învățare</a:t>
            </a:r>
            <a:r>
              <a:rPr lang="en-US" dirty="0" smtClean="0"/>
              <a:t>”</a:t>
            </a:r>
            <a:endParaRPr lang="ro-RO" dirty="0" smtClean="0"/>
          </a:p>
          <a:p>
            <a:pPr marL="109728" indent="0">
              <a:buNone/>
            </a:pPr>
            <a:endParaRPr lang="ro-RO" dirty="0" smtClean="0"/>
          </a:p>
          <a:p>
            <a:pPr marL="109728" indent="0">
              <a:buNone/>
            </a:pPr>
            <a:r>
              <a:rPr lang="en-US" dirty="0"/>
              <a:t>4. </a:t>
            </a:r>
            <a:r>
              <a:rPr lang="en-US" dirty="0" err="1"/>
              <a:t>Organizarea</a:t>
            </a:r>
            <a:r>
              <a:rPr lang="en-US" dirty="0"/>
              <a:t> </a:t>
            </a:r>
            <a:r>
              <a:rPr lang="en-US" dirty="0" err="1"/>
              <a:t>anuală</a:t>
            </a:r>
            <a:r>
              <a:rPr lang="en-US" dirty="0"/>
              <a:t> a </a:t>
            </a:r>
            <a:r>
              <a:rPr lang="en-US" dirty="0" err="1"/>
              <a:t>târgului</a:t>
            </a:r>
            <a:r>
              <a:rPr lang="en-US" dirty="0"/>
              <a:t> </a:t>
            </a:r>
            <a:r>
              <a:rPr lang="en-US" dirty="0" err="1"/>
              <a:t>internaţional</a:t>
            </a:r>
            <a:r>
              <a:rPr lang="en-US" dirty="0"/>
              <a:t> al </a:t>
            </a:r>
            <a:r>
              <a:rPr lang="en-US" dirty="0" err="1"/>
              <a:t>firmelor</a:t>
            </a:r>
            <a:r>
              <a:rPr lang="en-US" dirty="0"/>
              <a:t> de </a:t>
            </a:r>
            <a:r>
              <a:rPr lang="en-US" dirty="0" err="1"/>
              <a:t>exerciţiu</a:t>
            </a:r>
            <a:r>
              <a:rPr lang="en-US" dirty="0"/>
              <a:t> “Students of today, the entrepreneurs of tomorrow</a:t>
            </a:r>
            <a:r>
              <a:rPr lang="en-US" dirty="0" smtClean="0"/>
              <a:t>”- “</a:t>
            </a:r>
            <a:r>
              <a:rPr lang="en-US" dirty="0" err="1" smtClean="0"/>
              <a:t>Elevii</a:t>
            </a:r>
            <a:r>
              <a:rPr lang="en-US" dirty="0" smtClean="0"/>
              <a:t> de </a:t>
            </a:r>
            <a:r>
              <a:rPr lang="en-US" dirty="0" err="1" smtClean="0"/>
              <a:t>ast</a:t>
            </a:r>
            <a:r>
              <a:rPr lang="ro-RO" dirty="0" smtClean="0"/>
              <a:t>ăzi, antreprenorii de mâine</a:t>
            </a:r>
            <a:r>
              <a:rPr lang="en-US" dirty="0" smtClean="0"/>
              <a:t>”.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600" dirty="0" smtClean="0"/>
              <a:t>SUSTENABILITATE</a:t>
            </a:r>
            <a:endParaRPr lang="en-US" sz="3600" dirty="0"/>
          </a:p>
        </p:txBody>
      </p:sp>
      <p:pic>
        <p:nvPicPr>
          <p:cNvPr id="1026" name="Picture 2" descr="C:\Users\Administrator\Desktop\Documente pentru proiect\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305" y="0"/>
            <a:ext cx="1507695" cy="164305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191385" cy="69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o-RO" dirty="0"/>
              <a:t> Prin obiectivele şi activităţile sale, proiectul este relevant în raport cu politicile şi strategiile stabilite la nivel european şi naţional privind promovarea culturii anteprenoriale.</a:t>
            </a:r>
            <a:endParaRPr lang="en-US" dirty="0"/>
          </a:p>
          <a:p>
            <a:pPr algn="just"/>
            <a:r>
              <a:rPr lang="en-US" dirty="0"/>
              <a:t>     </a:t>
            </a:r>
            <a:r>
              <a:rPr lang="en-US" dirty="0" err="1"/>
              <a:t>Rezultatele</a:t>
            </a:r>
            <a:r>
              <a:rPr lang="en-US" dirty="0"/>
              <a:t> </a:t>
            </a:r>
            <a:r>
              <a:rPr lang="en-US" dirty="0" err="1"/>
              <a:t>proiectului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err="1"/>
              <a:t>valorificate</a:t>
            </a:r>
            <a:r>
              <a:rPr lang="en-US" dirty="0"/>
              <a:t> 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orelor</a:t>
            </a:r>
            <a:r>
              <a:rPr lang="en-US" dirty="0"/>
              <a:t> de </a:t>
            </a:r>
            <a:r>
              <a:rPr lang="en-US" dirty="0" err="1"/>
              <a:t>specialitate</a:t>
            </a:r>
            <a:r>
              <a:rPr lang="en-US" dirty="0"/>
              <a:t> in </a:t>
            </a:r>
            <a:r>
              <a:rPr lang="en-US" dirty="0" smtClean="0"/>
              <a:t>c</a:t>
            </a:r>
            <a:r>
              <a:rPr lang="ro-RO" dirty="0" smtClean="0"/>
              <a:t>â</a:t>
            </a:r>
            <a:r>
              <a:rPr lang="en-US" dirty="0" smtClean="0"/>
              <a:t>t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unități</a:t>
            </a:r>
            <a:r>
              <a:rPr lang="en-US" dirty="0"/>
              <a:t> </a:t>
            </a:r>
            <a:r>
              <a:rPr lang="en-US" dirty="0" err="1"/>
              <a:t>școlare</a:t>
            </a:r>
            <a:r>
              <a:rPr lang="en-US" dirty="0"/>
              <a:t> IPT din </a:t>
            </a:r>
            <a:r>
              <a:rPr lang="en-US" dirty="0" err="1"/>
              <a:t>regiunea</a:t>
            </a:r>
            <a:r>
              <a:rPr lang="en-US" dirty="0"/>
              <a:t> NE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regiunile</a:t>
            </a:r>
            <a:r>
              <a:rPr lang="en-US" dirty="0"/>
              <a:t> de </a:t>
            </a:r>
            <a:r>
              <a:rPr lang="en-US" dirty="0" err="1"/>
              <a:t>influență</a:t>
            </a:r>
            <a:r>
              <a:rPr lang="en-US" dirty="0"/>
              <a:t> ,din </a:t>
            </a:r>
            <a:r>
              <a:rPr lang="en-US" dirty="0" err="1"/>
              <a:t>țările</a:t>
            </a:r>
            <a:r>
              <a:rPr lang="en-US" dirty="0"/>
              <a:t>  </a:t>
            </a:r>
            <a:r>
              <a:rPr lang="en-US" dirty="0" err="1"/>
              <a:t>organizațiilor</a:t>
            </a:r>
            <a:r>
              <a:rPr lang="en-US" dirty="0"/>
              <a:t> </a:t>
            </a:r>
            <a:r>
              <a:rPr lang="en-US" dirty="0" err="1"/>
              <a:t>partenere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proiect</a:t>
            </a:r>
            <a:r>
              <a:rPr lang="en-US" dirty="0"/>
              <a:t>.</a:t>
            </a: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026" name="Picture 2" descr="C:\Users\Administrator\Desktop\Documente pentru proiect\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305" y="0"/>
            <a:ext cx="1507695" cy="164305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937"/>
            <a:ext cx="2191385" cy="69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pPr marL="109728" indent="0" algn="ctr">
              <a:buNone/>
            </a:pPr>
            <a:r>
              <a:rPr lang="ro-RO" sz="4000" dirty="0" smtClean="0"/>
              <a:t>VĂ MULȚUMESC!</a:t>
            </a:r>
            <a:endParaRPr lang="en-US" sz="4000" dirty="0"/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026" name="Picture 2" descr="C:\Users\Administrator\Desktop\Documente pentru proiect\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305" y="0"/>
            <a:ext cx="1507695" cy="164305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191385" cy="69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pPr marL="109728" indent="0" algn="just">
              <a:buNone/>
            </a:pPr>
            <a:r>
              <a:rPr lang="ro-RO" sz="2400" dirty="0" smtClean="0"/>
              <a:t>Obiectivul </a:t>
            </a:r>
            <a:r>
              <a:rPr lang="ro-RO" sz="2400" dirty="0"/>
              <a:t>general al proiectului este schimbul de practici profesionale și educaționale cu parteneri din </a:t>
            </a:r>
            <a:r>
              <a:rPr lang="ro-RO" sz="2400" dirty="0" smtClean="0"/>
              <a:t>spațiul </a:t>
            </a:r>
            <a:r>
              <a:rPr lang="ro-RO" sz="2400" dirty="0"/>
              <a:t>European, cu privire la aspectele legate de manualele,curricula și metodologiile de învățare privind simularea ca metodă eficientă în vederea educației antreprenoriale a tinerilor,transferul tehnologiilor </a:t>
            </a:r>
            <a:r>
              <a:rPr lang="ro-RO" sz="2400" dirty="0" smtClean="0"/>
              <a:t>inovative </a:t>
            </a:r>
            <a:r>
              <a:rPr lang="ro-RO" sz="2400" dirty="0"/>
              <a:t>utilizate în simularea afacerilor între </a:t>
            </a:r>
            <a:r>
              <a:rPr lang="ro-RO" sz="2400" dirty="0" smtClean="0"/>
              <a:t>două </a:t>
            </a:r>
            <a:r>
              <a:rPr lang="ro-RO" sz="2400" dirty="0"/>
              <a:t>niveluri de educație școlară -preuniversitar și universitar VET.</a:t>
            </a:r>
            <a:endParaRPr lang="en-US" sz="2400" dirty="0"/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600" dirty="0">
                <a:effectLst/>
              </a:rPr>
              <a:t>Scopul proiectului</a:t>
            </a:r>
            <a:endParaRPr lang="en-US" sz="3600" dirty="0"/>
          </a:p>
        </p:txBody>
      </p:sp>
      <p:pic>
        <p:nvPicPr>
          <p:cNvPr id="1026" name="Picture 2" descr="C:\Users\Administrator\Desktop\Documente pentru proiect\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305" y="0"/>
            <a:ext cx="1507695" cy="164305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191385" cy="69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ezvoltarea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abilităților antreprenoriale, IT și limbi străine de către elevii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dirty="0">
                <a:latin typeface="Times New Roman" pitchFamily="18" charset="0"/>
                <a:cs typeface="Times New Roman" pitchFamily="18" charset="0"/>
              </a:rPr>
            </a:br>
            <a:r>
              <a:rPr lang="ro-RO" dirty="0">
                <a:latin typeface="Times New Roman" pitchFamily="18" charset="0"/>
                <a:cs typeface="Times New Roman" pitchFamily="18" charset="0"/>
              </a:rPr>
              <a:t>• îmbunătățirea competențelor cadrelor didactice, prin învățarea unor noi metode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formare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mai ales folosind metoda "firma de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exerci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iu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" (liceu) sau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„Întreprindere simulată"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(universitar) </a:t>
            </a:r>
            <a:br>
              <a:rPr lang="ro-RO" dirty="0">
                <a:latin typeface="Times New Roman" pitchFamily="18" charset="0"/>
                <a:cs typeface="Times New Roman" pitchFamily="18" charset="0"/>
              </a:rPr>
            </a:br>
            <a:r>
              <a:rPr lang="ro-RO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erfecționarea cadrelor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didactice, pentru a forma competențe cheie și profesionale în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educația antreprenorială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inițială ;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dirty="0">
                <a:latin typeface="Times New Roman" pitchFamily="18" charset="0"/>
                <a:cs typeface="Times New Roman" pitchFamily="18" charset="0"/>
              </a:rPr>
            </a:br>
            <a:r>
              <a:rPr lang="ro-RO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diversificarea oportunităților de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a practica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strategii de predare prin sesiuni de instruire cu experți din țările participante la proiect, pe baza celor mai bune practici din aceste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țări.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/>
              <a:t>Obiective</a:t>
            </a:r>
            <a:r>
              <a:rPr lang="en-US" sz="3200" dirty="0" smtClean="0"/>
              <a:t> </a:t>
            </a:r>
            <a:r>
              <a:rPr lang="en-US" sz="3200" dirty="0" err="1" smtClean="0"/>
              <a:t>specifice</a:t>
            </a:r>
            <a:endParaRPr lang="en-US" sz="3200" dirty="0"/>
          </a:p>
        </p:txBody>
      </p:sp>
      <p:pic>
        <p:nvPicPr>
          <p:cNvPr id="1026" name="Picture 2" descr="C:\Users\Administrator\Desktop\Documente pentru proiect\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305" y="0"/>
            <a:ext cx="1507695" cy="164305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191385" cy="690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0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ROMÂNIA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 err="1" smtClean="0"/>
              <a:t>Colegiul</a:t>
            </a:r>
            <a:r>
              <a:rPr lang="en-US" dirty="0" smtClean="0"/>
              <a:t> </a:t>
            </a:r>
            <a:r>
              <a:rPr lang="en-US" dirty="0"/>
              <a:t>Economic “</a:t>
            </a:r>
            <a:r>
              <a:rPr lang="en-US" dirty="0" err="1"/>
              <a:t>DimitrieCantemir</a:t>
            </a:r>
            <a:r>
              <a:rPr lang="en-US" dirty="0"/>
              <a:t>” </a:t>
            </a:r>
            <a:r>
              <a:rPr lang="en-US" dirty="0" err="1"/>
              <a:t>Suceava</a:t>
            </a:r>
            <a:r>
              <a:rPr lang="en-US" dirty="0"/>
              <a:t>)-</a:t>
            </a:r>
            <a:r>
              <a:rPr lang="en-US" dirty="0" err="1"/>
              <a:t>coordonator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AUSTRIA</a:t>
            </a:r>
            <a:r>
              <a:rPr lang="en-US" dirty="0"/>
              <a:t> </a:t>
            </a:r>
            <a:r>
              <a:rPr lang="en-US" dirty="0" smtClean="0"/>
              <a:t>-International </a:t>
            </a:r>
            <a:r>
              <a:rPr lang="en-US" dirty="0"/>
              <a:t>Business College </a:t>
            </a:r>
            <a:r>
              <a:rPr lang="en-US" dirty="0" err="1"/>
              <a:t>Hetzendorf</a:t>
            </a:r>
            <a:r>
              <a:rPr lang="en-US" dirty="0"/>
              <a:t>- </a:t>
            </a:r>
            <a:r>
              <a:rPr lang="en-US" dirty="0" smtClean="0"/>
              <a:t>Vienna</a:t>
            </a: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DANEMARCA-</a:t>
            </a:r>
            <a:r>
              <a:rPr lang="en-US" dirty="0" smtClean="0"/>
              <a:t> </a:t>
            </a:r>
            <a:r>
              <a:rPr lang="en-US" dirty="0"/>
              <a:t>Business Academy South West (EASV)-</a:t>
            </a:r>
            <a:r>
              <a:rPr lang="ro-RO" dirty="0"/>
              <a:t> National Innovation Center </a:t>
            </a:r>
            <a:r>
              <a:rPr lang="en-US" dirty="0"/>
              <a:t>-</a:t>
            </a:r>
            <a:r>
              <a:rPr lang="en-US" dirty="0" smtClean="0"/>
              <a:t>Esbjerg</a:t>
            </a: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SPANIA-</a:t>
            </a:r>
            <a:r>
              <a:rPr lang="en-US" dirty="0" smtClean="0"/>
              <a:t> </a:t>
            </a:r>
            <a:r>
              <a:rPr lang="en-US" dirty="0" err="1"/>
              <a:t>vetschool</a:t>
            </a:r>
            <a:r>
              <a:rPr lang="en-US" dirty="0"/>
              <a:t> La Salle-La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d,Urgell</a:t>
            </a:r>
            <a:r>
              <a:rPr lang="en-US" dirty="0" smtClean="0"/>
              <a:t>-Catalonia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PORTUGALIA</a:t>
            </a:r>
            <a:r>
              <a:rPr lang="en-GB" dirty="0"/>
              <a:t>  </a:t>
            </a:r>
            <a:r>
              <a:rPr lang="en-GB" dirty="0" smtClean="0"/>
              <a:t>- </a:t>
            </a:r>
            <a:r>
              <a:rPr lang="en-GB" dirty="0"/>
              <a:t>The School of Accounting and Administration of </a:t>
            </a:r>
            <a:r>
              <a:rPr lang="en-GB" dirty="0" smtClean="0"/>
              <a:t>Porto- ISCAP</a:t>
            </a:r>
            <a:endParaRPr lang="en-US" dirty="0"/>
          </a:p>
          <a:p>
            <a:r>
              <a:rPr lang="en-GB" dirty="0">
                <a:solidFill>
                  <a:srgbClr val="0070C0"/>
                </a:solidFill>
              </a:rPr>
              <a:t>CIPRU</a:t>
            </a:r>
            <a:r>
              <a:rPr lang="en-GB" dirty="0"/>
              <a:t> – Camera de Comer</a:t>
            </a:r>
            <a:r>
              <a:rPr lang="ro-RO" dirty="0"/>
              <a:t>ț </a:t>
            </a:r>
            <a:r>
              <a:rPr lang="ro-RO" dirty="0" smtClean="0"/>
              <a:t>și Industrie PAPHOS</a:t>
            </a:r>
            <a:endParaRPr lang="en-US" dirty="0"/>
          </a:p>
          <a:p>
            <a:r>
              <a:rPr lang="ro-RO" dirty="0">
                <a:solidFill>
                  <a:srgbClr val="0070C0"/>
                </a:solidFill>
              </a:rPr>
              <a:t>ROMÂNIA</a:t>
            </a:r>
            <a:r>
              <a:rPr lang="ro-RO" dirty="0"/>
              <a:t> – Camera de Comerț și Industrie Suceava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dirty="0">
                <a:effectLst/>
              </a:rPr>
              <a:t>Țări partenere în proiect:</a:t>
            </a: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endParaRPr lang="en-US" sz="2800" dirty="0"/>
          </a:p>
        </p:txBody>
      </p:sp>
      <p:pic>
        <p:nvPicPr>
          <p:cNvPr id="1026" name="Picture 2" descr="C:\Users\Administrator\Desktop\Documente pentru proiect\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305" y="0"/>
            <a:ext cx="1507695" cy="164305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191385" cy="69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o-RO" b="1" dirty="0"/>
              <a:t>Activitățile desfășurate în cadrul proiectului </a:t>
            </a:r>
            <a:r>
              <a:rPr lang="en-US" b="1" dirty="0"/>
              <a:t>“Simulation for Entrepreneurship”</a:t>
            </a:r>
            <a:r>
              <a:rPr lang="ro-RO" dirty="0"/>
              <a:t>  vor genera următoarele rezultate concrete:</a:t>
            </a:r>
            <a:endParaRPr lang="en-US" dirty="0"/>
          </a:p>
          <a:p>
            <a:r>
              <a:rPr lang="en-US" b="1" dirty="0"/>
              <a:t>1. </a:t>
            </a:r>
            <a:r>
              <a:rPr lang="ro-RO" b="1" dirty="0"/>
              <a:t>Site-ul proiectului </a:t>
            </a:r>
            <a:r>
              <a:rPr lang="en-US" dirty="0"/>
              <a:t>  </a:t>
            </a:r>
          </a:p>
          <a:p>
            <a:r>
              <a:rPr lang="ro-RO" b="1" dirty="0"/>
              <a:t>2. </a:t>
            </a:r>
            <a:r>
              <a:rPr lang="ro-RO" b="1" dirty="0" smtClean="0"/>
              <a:t>C</a:t>
            </a:r>
            <a:r>
              <a:rPr lang="en-US" b="1" dirty="0" err="1" smtClean="0"/>
              <a:t>urricula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programă</a:t>
            </a:r>
            <a:r>
              <a:rPr lang="en-US" b="1" dirty="0"/>
              <a:t> </a:t>
            </a:r>
            <a:r>
              <a:rPr lang="en-US" b="1" dirty="0" err="1"/>
              <a:t>școlară</a:t>
            </a:r>
            <a:r>
              <a:rPr lang="en-US" b="1" dirty="0"/>
              <a:t>)  “ </a:t>
            </a:r>
            <a:r>
              <a:rPr lang="en-US" b="1" dirty="0" err="1"/>
              <a:t>Birou</a:t>
            </a:r>
            <a:r>
              <a:rPr lang="en-US" b="1" dirty="0"/>
              <a:t> de </a:t>
            </a:r>
            <a:r>
              <a:rPr lang="ro-RO" b="1" dirty="0"/>
              <a:t>î</a:t>
            </a:r>
            <a:r>
              <a:rPr lang="en-US" b="1" dirty="0" err="1"/>
              <a:t>nvățare</a:t>
            </a:r>
            <a:r>
              <a:rPr lang="en-US" b="1" dirty="0"/>
              <a:t>”</a:t>
            </a:r>
            <a:r>
              <a:rPr lang="en-US" dirty="0"/>
              <a:t>  </a:t>
            </a:r>
          </a:p>
          <a:p>
            <a:r>
              <a:rPr lang="ro-RO" b="1" dirty="0"/>
              <a:t>3.Ghidul de bune </a:t>
            </a:r>
            <a:r>
              <a:rPr lang="ro-RO" b="1" dirty="0" smtClean="0"/>
              <a:t>practici “</a:t>
            </a:r>
            <a:r>
              <a:rPr lang="ro-RO" b="1" dirty="0"/>
              <a:t>Simulation for entrepreneurship”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Produse</a:t>
            </a:r>
            <a:r>
              <a:rPr lang="en-US" dirty="0" smtClean="0"/>
              <a:t> finale</a:t>
            </a:r>
            <a:endParaRPr lang="en-US" dirty="0"/>
          </a:p>
        </p:txBody>
      </p:sp>
      <p:pic>
        <p:nvPicPr>
          <p:cNvPr id="1026" name="Picture 2" descr="C:\Users\Administrator\Desktop\Documente pentru proiect\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305" y="0"/>
            <a:ext cx="1507695" cy="164305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191385" cy="69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o-RO" dirty="0" smtClean="0"/>
          </a:p>
          <a:p>
            <a:pPr marL="109728" indent="0" algn="just">
              <a:buNone/>
            </a:pPr>
            <a:r>
              <a:rPr lang="en-US" dirty="0" smtClean="0"/>
              <a:t>-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dezvolta</a:t>
            </a:r>
            <a:r>
              <a:rPr lang="en-US" dirty="0"/>
              <a:t> </a:t>
            </a:r>
            <a:r>
              <a:rPr lang="en-US" dirty="0" err="1"/>
              <a:t>capacitatea</a:t>
            </a:r>
            <a:r>
              <a:rPr lang="en-US" dirty="0"/>
              <a:t> de </a:t>
            </a:r>
            <a:r>
              <a:rPr lang="en-US" dirty="0" err="1" smtClean="0"/>
              <a:t>relaţionare</a:t>
            </a:r>
            <a:r>
              <a:rPr lang="ro-RO" dirty="0" smtClean="0"/>
              <a:t> ș</a:t>
            </a:r>
            <a:r>
              <a:rPr lang="en-US" dirty="0" smtClean="0"/>
              <a:t>i </a:t>
            </a:r>
            <a:r>
              <a:rPr lang="en-US" dirty="0"/>
              <a:t>de </a:t>
            </a:r>
            <a:r>
              <a:rPr lang="en-US" dirty="0" err="1"/>
              <a:t>integrare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colective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;</a:t>
            </a:r>
          </a:p>
          <a:p>
            <a:pPr marL="109728" indent="0" algn="just">
              <a:buNone/>
            </a:pPr>
            <a:r>
              <a:rPr lang="en-US" dirty="0"/>
              <a:t>- </a:t>
            </a:r>
            <a:r>
              <a:rPr lang="en-US" dirty="0" err="1"/>
              <a:t>îmbunătățirea</a:t>
            </a:r>
            <a:r>
              <a:rPr lang="en-US" dirty="0"/>
              <a:t> </a:t>
            </a:r>
            <a:r>
              <a:rPr lang="en-US" dirty="0" err="1"/>
              <a:t>competențelor</a:t>
            </a:r>
            <a:r>
              <a:rPr lang="en-US" dirty="0"/>
              <a:t> de </a:t>
            </a:r>
            <a:r>
              <a:rPr lang="en-US" dirty="0" err="1"/>
              <a:t>comunicare</a:t>
            </a:r>
            <a:r>
              <a:rPr lang="en-US" dirty="0"/>
              <a:t>;</a:t>
            </a:r>
          </a:p>
          <a:p>
            <a:pPr marL="109728" indent="0" algn="just">
              <a:buNone/>
            </a:pPr>
            <a:r>
              <a:rPr lang="en-US" dirty="0"/>
              <a:t>-</a:t>
            </a:r>
            <a:r>
              <a:rPr lang="en-US" dirty="0" err="1"/>
              <a:t>îsi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valorifica</a:t>
            </a:r>
            <a:r>
              <a:rPr lang="en-US" dirty="0"/>
              <a:t> </a:t>
            </a:r>
            <a:r>
              <a:rPr lang="en-US" dirty="0" err="1" smtClean="0"/>
              <a:t>eficient</a:t>
            </a:r>
            <a:r>
              <a:rPr lang="en-US" dirty="0" smtClean="0"/>
              <a:t> </a:t>
            </a:r>
            <a:r>
              <a:rPr lang="en-US" dirty="0" err="1"/>
              <a:t>competentele</a:t>
            </a:r>
            <a:r>
              <a:rPr lang="en-US" dirty="0"/>
              <a:t> </a:t>
            </a:r>
            <a:r>
              <a:rPr lang="en-US" dirty="0" err="1"/>
              <a:t>profesionale</a:t>
            </a:r>
            <a:r>
              <a:rPr lang="en-US" dirty="0"/>
              <a:t>,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realiza</a:t>
            </a:r>
            <a:r>
              <a:rPr lang="en-US" dirty="0"/>
              <a:t> </a:t>
            </a:r>
            <a:r>
              <a:rPr lang="en-US" dirty="0" err="1"/>
              <a:t>transpunerea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rapid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practică</a:t>
            </a:r>
            <a:r>
              <a:rPr lang="en-US" dirty="0"/>
              <a:t>, </a:t>
            </a:r>
            <a:r>
              <a:rPr lang="en-US" dirty="0" smtClean="0"/>
              <a:t>form</a:t>
            </a:r>
            <a:r>
              <a:rPr lang="ro-RO" dirty="0" smtClean="0"/>
              <a:t>â</a:t>
            </a:r>
            <a:r>
              <a:rPr lang="en-US" dirty="0" err="1" smtClean="0"/>
              <a:t>ndu-și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smtClean="0"/>
              <a:t>conduit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/>
              <a:t>profesională</a:t>
            </a:r>
            <a:r>
              <a:rPr lang="en-US" dirty="0"/>
              <a:t> la </a:t>
            </a:r>
            <a:r>
              <a:rPr lang="en-US" dirty="0" err="1"/>
              <a:t>standarde</a:t>
            </a:r>
            <a:r>
              <a:rPr lang="en-US" dirty="0"/>
              <a:t> </a:t>
            </a:r>
            <a:r>
              <a:rPr lang="en-US" dirty="0" err="1"/>
              <a:t>europene</a:t>
            </a:r>
            <a:r>
              <a:rPr lang="en-US" dirty="0"/>
              <a:t>;</a:t>
            </a:r>
          </a:p>
          <a:p>
            <a:pPr marL="109728" indent="0" algn="just">
              <a:buNone/>
            </a:pPr>
            <a:r>
              <a:rPr lang="en-US" dirty="0"/>
              <a:t>-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îmbunătăți</a:t>
            </a:r>
            <a:r>
              <a:rPr lang="en-US" dirty="0"/>
              <a:t> </a:t>
            </a:r>
            <a:r>
              <a:rPr lang="en-US" dirty="0" err="1"/>
              <a:t>competențele</a:t>
            </a:r>
            <a:r>
              <a:rPr lang="en-US" dirty="0"/>
              <a:t> </a:t>
            </a:r>
            <a:r>
              <a:rPr lang="en-US" dirty="0" err="1"/>
              <a:t>profesionale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învățarea</a:t>
            </a:r>
            <a:r>
              <a:rPr lang="en-US" dirty="0"/>
              <a:t> de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de </a:t>
            </a:r>
            <a:r>
              <a:rPr lang="en-US" dirty="0" err="1"/>
              <a:t>formare</a:t>
            </a:r>
            <a:r>
              <a:rPr lang="en-US" dirty="0"/>
              <a:t>, </a:t>
            </a:r>
            <a:r>
              <a:rPr lang="en-US" dirty="0" err="1"/>
              <a:t>mai</a:t>
            </a:r>
            <a:r>
              <a:rPr lang="en-US" dirty="0"/>
              <a:t> ales cu </a:t>
            </a:r>
            <a:r>
              <a:rPr lang="en-US" dirty="0" err="1"/>
              <a:t>ajutorul</a:t>
            </a:r>
            <a:r>
              <a:rPr lang="en-US" dirty="0"/>
              <a:t> </a:t>
            </a:r>
            <a:r>
              <a:rPr lang="en-US" dirty="0" err="1"/>
              <a:t>metodei</a:t>
            </a:r>
            <a:r>
              <a:rPr lang="en-US" dirty="0"/>
              <a:t> "</a:t>
            </a:r>
            <a:r>
              <a:rPr lang="en-US" dirty="0" err="1"/>
              <a:t>firmă</a:t>
            </a:r>
            <a:r>
              <a:rPr lang="en-US" dirty="0"/>
              <a:t> de </a:t>
            </a:r>
            <a:r>
              <a:rPr lang="en-US" dirty="0" err="1"/>
              <a:t>exercițiu</a:t>
            </a:r>
            <a:r>
              <a:rPr lang="en-US" dirty="0"/>
              <a:t>" (</a:t>
            </a:r>
            <a:r>
              <a:rPr lang="en-US" dirty="0" err="1"/>
              <a:t>liceu</a:t>
            </a:r>
            <a:r>
              <a:rPr lang="en-US" dirty="0"/>
              <a:t>), "</a:t>
            </a:r>
            <a:r>
              <a:rPr lang="en-US" dirty="0" err="1"/>
              <a:t>întreprindere</a:t>
            </a:r>
            <a:r>
              <a:rPr lang="en-US" dirty="0"/>
              <a:t> </a:t>
            </a:r>
            <a:r>
              <a:rPr lang="en-US" dirty="0" err="1"/>
              <a:t>simulată</a:t>
            </a:r>
            <a:r>
              <a:rPr lang="en-US" dirty="0"/>
              <a:t>" (</a:t>
            </a:r>
            <a:r>
              <a:rPr lang="en-US" dirty="0" err="1"/>
              <a:t>universitar</a:t>
            </a:r>
            <a:r>
              <a:rPr lang="en-US" dirty="0"/>
              <a:t>);</a:t>
            </a:r>
          </a:p>
          <a:p>
            <a:pPr marL="109728" indent="0" algn="just">
              <a:buNone/>
            </a:pPr>
            <a:r>
              <a:rPr lang="en-US" dirty="0"/>
              <a:t>-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urma</a:t>
            </a:r>
            <a:r>
              <a:rPr lang="en-US" dirty="0"/>
              <a:t> </a:t>
            </a:r>
            <a:r>
              <a:rPr lang="en-US" dirty="0" err="1"/>
              <a:t>contactului</a:t>
            </a:r>
            <a:r>
              <a:rPr lang="en-US" dirty="0"/>
              <a:t> cu </a:t>
            </a:r>
            <a:r>
              <a:rPr lang="en-US" dirty="0" err="1"/>
              <a:t>specialiştii</a:t>
            </a:r>
            <a:r>
              <a:rPr lang="en-US" dirty="0"/>
              <a:t> din </a:t>
            </a:r>
            <a:r>
              <a:rPr lang="en-US" dirty="0" err="1"/>
              <a:t>instituţiile</a:t>
            </a:r>
            <a:r>
              <a:rPr lang="en-US" dirty="0"/>
              <a:t> </a:t>
            </a:r>
            <a:r>
              <a:rPr lang="en-US" dirty="0" err="1"/>
              <a:t>partenerilor</a:t>
            </a:r>
            <a:r>
              <a:rPr lang="en-US" dirty="0"/>
              <a:t>, cu </a:t>
            </a:r>
            <a:r>
              <a:rPr lang="en-US" dirty="0" err="1"/>
              <a:t>stilul</a:t>
            </a:r>
            <a:r>
              <a:rPr lang="en-US" dirty="0"/>
              <a:t> de </a:t>
            </a:r>
            <a:r>
              <a:rPr lang="en-US" dirty="0" err="1"/>
              <a:t>muncă</a:t>
            </a:r>
            <a:r>
              <a:rPr lang="en-US" dirty="0"/>
              <a:t> din </a:t>
            </a:r>
            <a:r>
              <a:rPr lang="en-US" dirty="0" err="1"/>
              <a:t>ţarile</a:t>
            </a:r>
            <a:r>
              <a:rPr lang="en-US" dirty="0"/>
              <a:t> </a:t>
            </a:r>
            <a:r>
              <a:rPr lang="en-US" dirty="0" err="1"/>
              <a:t>europene</a:t>
            </a:r>
            <a:r>
              <a:rPr lang="en-US" dirty="0"/>
              <a:t> </a:t>
            </a:r>
            <a:r>
              <a:rPr lang="en-US" dirty="0" err="1"/>
              <a:t>dezvoltate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accesul</a:t>
            </a:r>
            <a:r>
              <a:rPr lang="en-US" dirty="0"/>
              <a:t> la </a:t>
            </a:r>
            <a:r>
              <a:rPr lang="en-US" dirty="0" err="1"/>
              <a:t>tehnicile</a:t>
            </a:r>
            <a:r>
              <a:rPr lang="en-US" dirty="0"/>
              <a:t> </a:t>
            </a:r>
            <a:r>
              <a:rPr lang="en-US" dirty="0" err="1"/>
              <a:t>moderne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(</a:t>
            </a:r>
            <a:r>
              <a:rPr lang="en-US" dirty="0" err="1"/>
              <a:t>materiale</a:t>
            </a:r>
            <a:r>
              <a:rPr lang="en-US" dirty="0"/>
              <a:t> audio, video de </a:t>
            </a:r>
            <a:r>
              <a:rPr lang="en-US" dirty="0" err="1"/>
              <a:t>lucru</a:t>
            </a:r>
            <a:r>
              <a:rPr lang="en-US" dirty="0"/>
              <a:t>, </a:t>
            </a:r>
            <a:r>
              <a:rPr lang="en-US" dirty="0" err="1"/>
              <a:t>platforme</a:t>
            </a:r>
            <a:r>
              <a:rPr lang="en-US" dirty="0"/>
              <a:t> online, site-</a:t>
            </a:r>
            <a:r>
              <a:rPr lang="en-US" dirty="0" err="1"/>
              <a:t>uri</a:t>
            </a:r>
            <a:r>
              <a:rPr lang="en-US" dirty="0"/>
              <a:t> interactive), </a:t>
            </a:r>
            <a:r>
              <a:rPr lang="en-US" dirty="0" err="1"/>
              <a:t>participanţii</a:t>
            </a:r>
            <a:r>
              <a:rPr lang="en-US" dirty="0"/>
              <a:t>  se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adapta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rapid la </a:t>
            </a:r>
            <a:r>
              <a:rPr lang="en-US" dirty="0" err="1"/>
              <a:t>noile</a:t>
            </a:r>
            <a:r>
              <a:rPr lang="en-US" dirty="0"/>
              <a:t> </a:t>
            </a:r>
            <a:r>
              <a:rPr lang="en-US" dirty="0" err="1"/>
              <a:t>condiţii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; </a:t>
            </a:r>
          </a:p>
          <a:p>
            <a:pPr marL="109728" indent="0" algn="just">
              <a:buNone/>
            </a:pPr>
            <a:r>
              <a:rPr lang="en-US" dirty="0"/>
              <a:t>-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învăţa</a:t>
            </a:r>
            <a:r>
              <a:rPr lang="en-US" dirty="0"/>
              <a:t> cum se </a:t>
            </a:r>
            <a:r>
              <a:rPr lang="en-US" dirty="0" err="1"/>
              <a:t>trăieşte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mediu</a:t>
            </a:r>
            <a:r>
              <a:rPr lang="en-US" dirty="0"/>
              <a:t> intercultural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plurilingvistic</a:t>
            </a:r>
            <a:r>
              <a:rPr lang="en-US" dirty="0"/>
              <a:t>;</a:t>
            </a:r>
          </a:p>
          <a:p>
            <a:pPr marL="109728" indent="0" algn="just">
              <a:buNone/>
            </a:pPr>
            <a:r>
              <a:rPr lang="en-US" dirty="0"/>
              <a:t>-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însuşi</a:t>
            </a:r>
            <a:r>
              <a:rPr lang="en-US" dirty="0"/>
              <a:t> </a:t>
            </a:r>
            <a:r>
              <a:rPr lang="en-US" dirty="0" err="1"/>
              <a:t>modalităţi</a:t>
            </a:r>
            <a:r>
              <a:rPr lang="en-US" dirty="0"/>
              <a:t> de </a:t>
            </a:r>
            <a:r>
              <a:rPr lang="en-US" dirty="0" err="1"/>
              <a:t>negociere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dialogurilor</a:t>
            </a:r>
            <a:r>
              <a:rPr lang="en-US" dirty="0"/>
              <a:t> cu </a:t>
            </a:r>
            <a:r>
              <a:rPr lang="en-US" dirty="0" err="1"/>
              <a:t>grupurile</a:t>
            </a:r>
            <a:r>
              <a:rPr lang="en-US" dirty="0"/>
              <a:t>, </a:t>
            </a:r>
            <a:r>
              <a:rPr lang="en-US" dirty="0" err="1"/>
              <a:t>instituţiile</a:t>
            </a:r>
            <a:r>
              <a:rPr lang="en-US" dirty="0"/>
              <a:t>, </a:t>
            </a:r>
            <a:r>
              <a:rPr lang="en-US" dirty="0" err="1"/>
              <a:t>managerii</a:t>
            </a:r>
            <a:r>
              <a:rPr lang="en-US" dirty="0"/>
              <a:t>.</a:t>
            </a:r>
          </a:p>
          <a:p>
            <a:pPr marL="109728" indent="0" algn="just">
              <a:buNone/>
            </a:pPr>
            <a:r>
              <a:rPr lang="en-US" i="1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>
          <a:xfrm>
            <a:off x="467544" y="21429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2400" dirty="0" smtClean="0">
                <a:effectLst/>
              </a:rPr>
              <a:t/>
            </a:r>
            <a:br>
              <a:rPr lang="ro-RO" sz="2400" dirty="0" smtClean="0">
                <a:effectLst/>
              </a:rPr>
            </a:br>
            <a:r>
              <a:rPr lang="ro-RO" sz="3600" dirty="0" smtClean="0"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err="1" smtClean="0">
                <a:effectLst/>
                <a:latin typeface="Times New Roman" pitchFamily="18" charset="0"/>
                <a:cs typeface="Times New Roman" pitchFamily="18" charset="0"/>
              </a:rPr>
              <a:t>mpactul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asupra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600" dirty="0" smtClean="0">
                <a:effectLst/>
                <a:latin typeface="Times New Roman" pitchFamily="18" charset="0"/>
                <a:cs typeface="Times New Roman" pitchFamily="18" charset="0"/>
              </a:rPr>
              <a:t> profesorilor </a:t>
            </a:r>
            <a:br>
              <a:rPr lang="ro-RO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effectLst/>
                <a:latin typeface="Times New Roman" pitchFamily="18" charset="0"/>
                <a:cs typeface="Times New Roman" pitchFamily="18" charset="0"/>
              </a:rPr>
              <a:t>participanți</a:t>
            </a:r>
            <a:r>
              <a:rPr lang="en-US" sz="2400" dirty="0" smtClean="0">
                <a:effectLst/>
              </a:rPr>
              <a:t>: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 </a:t>
            </a:r>
            <a:br>
              <a:rPr lang="en-US" sz="2400" dirty="0">
                <a:effectLst/>
              </a:rPr>
            </a:br>
            <a:endParaRPr lang="en-US" sz="2400" dirty="0"/>
          </a:p>
        </p:txBody>
      </p:sp>
      <p:pic>
        <p:nvPicPr>
          <p:cNvPr id="1026" name="Picture 2" descr="C:\Users\Administrator\Desktop\Documente pentru proiect\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305" y="0"/>
            <a:ext cx="1507695" cy="164305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228600"/>
            <a:ext cx="2191385" cy="69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endParaRPr lang="ro-RO" dirty="0" smtClean="0"/>
          </a:p>
          <a:p>
            <a:pPr marL="109728" indent="0">
              <a:buNone/>
            </a:pPr>
            <a:r>
              <a:rPr lang="en-US" sz="2900" dirty="0" smtClean="0"/>
              <a:t>- </a:t>
            </a:r>
            <a:r>
              <a:rPr lang="en-US" sz="2900" dirty="0" err="1"/>
              <a:t>dezvoltarea</a:t>
            </a:r>
            <a:r>
              <a:rPr lang="en-US" sz="2900" dirty="0"/>
              <a:t> </a:t>
            </a:r>
            <a:r>
              <a:rPr lang="en-US" sz="2900" dirty="0" err="1"/>
              <a:t>abilităților</a:t>
            </a:r>
            <a:r>
              <a:rPr lang="en-US" sz="2900" dirty="0"/>
              <a:t> de </a:t>
            </a:r>
            <a:r>
              <a:rPr lang="en-US" sz="2900" dirty="0" err="1"/>
              <a:t>comunicare</a:t>
            </a:r>
            <a:r>
              <a:rPr lang="en-US" sz="2900" dirty="0"/>
              <a:t> </a:t>
            </a:r>
            <a:r>
              <a:rPr lang="en-US" sz="2900" dirty="0" err="1"/>
              <a:t>în</a:t>
            </a:r>
            <a:r>
              <a:rPr lang="en-US" sz="2900" dirty="0"/>
              <a:t> </a:t>
            </a:r>
            <a:r>
              <a:rPr lang="en-US" sz="2900" dirty="0" err="1"/>
              <a:t>limbi</a:t>
            </a:r>
            <a:r>
              <a:rPr lang="en-US" sz="2900" dirty="0"/>
              <a:t> </a:t>
            </a:r>
            <a:r>
              <a:rPr lang="en-US" sz="2900" dirty="0" err="1"/>
              <a:t>străine</a:t>
            </a:r>
            <a:r>
              <a:rPr lang="en-US" sz="2900" dirty="0"/>
              <a:t>;</a:t>
            </a:r>
          </a:p>
          <a:p>
            <a:pPr marL="109728" indent="0">
              <a:buNone/>
            </a:pPr>
            <a:r>
              <a:rPr lang="en-US" sz="2900" dirty="0"/>
              <a:t>- </a:t>
            </a:r>
            <a:r>
              <a:rPr lang="en-US" sz="2900" dirty="0" err="1"/>
              <a:t>dobândirea</a:t>
            </a:r>
            <a:r>
              <a:rPr lang="en-US" sz="2900" dirty="0"/>
              <a:t> de  </a:t>
            </a:r>
            <a:r>
              <a:rPr lang="en-US" sz="2900" dirty="0" err="1"/>
              <a:t>noi</a:t>
            </a:r>
            <a:r>
              <a:rPr lang="en-US" sz="2900" dirty="0"/>
              <a:t> </a:t>
            </a:r>
            <a:r>
              <a:rPr lang="en-US" sz="2900" dirty="0" err="1"/>
              <a:t>cunoştinţe</a:t>
            </a:r>
            <a:r>
              <a:rPr lang="en-US" sz="2900" dirty="0"/>
              <a:t> </a:t>
            </a:r>
            <a:r>
              <a:rPr lang="en-US" sz="2900" dirty="0" err="1"/>
              <a:t>economice</a:t>
            </a:r>
            <a:r>
              <a:rPr lang="en-US" sz="2900" dirty="0"/>
              <a:t> </a:t>
            </a:r>
            <a:r>
              <a:rPr lang="en-US" sz="2900" dirty="0" err="1"/>
              <a:t>prezentate</a:t>
            </a:r>
            <a:r>
              <a:rPr lang="en-US" sz="2900" dirty="0"/>
              <a:t> </a:t>
            </a:r>
            <a:r>
              <a:rPr lang="en-US" sz="2900" dirty="0" err="1"/>
              <a:t>în</a:t>
            </a:r>
            <a:r>
              <a:rPr lang="en-US" sz="2900" dirty="0"/>
              <a:t> context European </a:t>
            </a:r>
            <a:r>
              <a:rPr lang="en-US" sz="2900" dirty="0" err="1"/>
              <a:t>şi</a:t>
            </a:r>
            <a:r>
              <a:rPr lang="en-US" sz="2900" dirty="0"/>
              <a:t> </a:t>
            </a:r>
            <a:r>
              <a:rPr lang="en-US" sz="2900" dirty="0" err="1"/>
              <a:t>transpuse</a:t>
            </a:r>
            <a:r>
              <a:rPr lang="en-US" sz="2900" dirty="0"/>
              <a:t> </a:t>
            </a:r>
            <a:r>
              <a:rPr lang="en-US" sz="2900" dirty="0" err="1"/>
              <a:t>în</a:t>
            </a:r>
            <a:r>
              <a:rPr lang="en-US" sz="2900" dirty="0"/>
              <a:t> </a:t>
            </a:r>
            <a:r>
              <a:rPr lang="en-US" sz="2900" dirty="0" err="1"/>
              <a:t>practică</a:t>
            </a:r>
            <a:r>
              <a:rPr lang="en-US" sz="2900" dirty="0"/>
              <a:t>; </a:t>
            </a:r>
          </a:p>
          <a:p>
            <a:pPr marL="109728" indent="0">
              <a:buNone/>
            </a:pPr>
            <a:r>
              <a:rPr lang="en-US" sz="2900" dirty="0"/>
              <a:t>- </a:t>
            </a:r>
            <a:r>
              <a:rPr lang="en-US" sz="2900" dirty="0" err="1"/>
              <a:t>dezvoltarea</a:t>
            </a:r>
            <a:r>
              <a:rPr lang="en-US" sz="2900" dirty="0"/>
              <a:t> de </a:t>
            </a:r>
            <a:r>
              <a:rPr lang="en-US" sz="2900" dirty="0" err="1"/>
              <a:t>competenţesociale</a:t>
            </a:r>
            <a:r>
              <a:rPr lang="en-US" sz="2900" dirty="0"/>
              <a:t> : </a:t>
            </a:r>
            <a:r>
              <a:rPr lang="en-US" sz="2900" dirty="0" err="1"/>
              <a:t>lucruînechipă</a:t>
            </a:r>
            <a:r>
              <a:rPr lang="en-US" sz="2900" dirty="0"/>
              <a:t>, </a:t>
            </a:r>
            <a:r>
              <a:rPr lang="en-US" sz="2900" dirty="0" err="1"/>
              <a:t>comunicare</a:t>
            </a:r>
            <a:r>
              <a:rPr lang="en-US" sz="2900" dirty="0"/>
              <a:t>, </a:t>
            </a:r>
            <a:r>
              <a:rPr lang="en-US" sz="2900" dirty="0" err="1"/>
              <a:t>interacţiune</a:t>
            </a:r>
            <a:r>
              <a:rPr lang="en-US" sz="2900" dirty="0"/>
              <a:t> </a:t>
            </a:r>
            <a:r>
              <a:rPr lang="en-US" sz="2900" dirty="0" err="1"/>
              <a:t>prin</a:t>
            </a:r>
            <a:r>
              <a:rPr lang="en-US" sz="2900" dirty="0"/>
              <a:t> </a:t>
            </a:r>
            <a:r>
              <a:rPr lang="en-US" sz="2900" dirty="0" err="1"/>
              <a:t>folosirea</a:t>
            </a:r>
            <a:r>
              <a:rPr lang="en-US" sz="2900" dirty="0"/>
              <a:t> </a:t>
            </a:r>
            <a:r>
              <a:rPr lang="en-US" sz="2900" dirty="0" err="1"/>
              <a:t>platformei</a:t>
            </a:r>
            <a:r>
              <a:rPr lang="en-US" sz="2900" dirty="0"/>
              <a:t> </a:t>
            </a:r>
            <a:r>
              <a:rPr lang="en-US" sz="2900" dirty="0" err="1"/>
              <a:t>virtuale</a:t>
            </a:r>
            <a:r>
              <a:rPr lang="en-US" sz="2900" dirty="0"/>
              <a:t> </a:t>
            </a:r>
            <a:r>
              <a:rPr lang="en-US" sz="2900" dirty="0" err="1"/>
              <a:t>comune</a:t>
            </a:r>
            <a:r>
              <a:rPr lang="en-US" sz="2900" dirty="0"/>
              <a:t>;</a:t>
            </a:r>
          </a:p>
          <a:p>
            <a:pPr marL="109728" indent="0">
              <a:buNone/>
            </a:pPr>
            <a:r>
              <a:rPr lang="en-US" sz="2900" dirty="0"/>
              <a:t>- </a:t>
            </a:r>
            <a:r>
              <a:rPr lang="en-US" sz="2900" dirty="0" err="1"/>
              <a:t>dezvoltarea</a:t>
            </a:r>
            <a:r>
              <a:rPr lang="en-US" sz="2900" dirty="0"/>
              <a:t> </a:t>
            </a:r>
            <a:r>
              <a:rPr lang="en-US" sz="2900" dirty="0" err="1"/>
              <a:t>abilităților</a:t>
            </a:r>
            <a:r>
              <a:rPr lang="en-US" sz="2900" dirty="0"/>
              <a:t> </a:t>
            </a:r>
            <a:r>
              <a:rPr lang="en-US" sz="2900" dirty="0" err="1"/>
              <a:t>antreprenoriale</a:t>
            </a:r>
            <a:r>
              <a:rPr lang="en-US" sz="2900" dirty="0"/>
              <a:t>;</a:t>
            </a:r>
          </a:p>
          <a:p>
            <a:pPr marL="109728" indent="0">
              <a:buNone/>
            </a:pPr>
            <a:r>
              <a:rPr lang="en-US" sz="2900" dirty="0"/>
              <a:t>-</a:t>
            </a:r>
            <a:r>
              <a:rPr lang="en-US" sz="2900" dirty="0" err="1"/>
              <a:t>dezvoltarea</a:t>
            </a:r>
            <a:r>
              <a:rPr lang="en-US" sz="2900" dirty="0"/>
              <a:t> </a:t>
            </a:r>
            <a:r>
              <a:rPr lang="en-US" sz="2900" dirty="0" err="1"/>
              <a:t>abilităţilor</a:t>
            </a:r>
            <a:r>
              <a:rPr lang="en-US" sz="2900" dirty="0"/>
              <a:t> </a:t>
            </a:r>
            <a:r>
              <a:rPr lang="en-US" sz="2900" dirty="0" err="1"/>
              <a:t>personale</a:t>
            </a:r>
            <a:r>
              <a:rPr lang="en-US" sz="2900" dirty="0"/>
              <a:t> </a:t>
            </a:r>
            <a:r>
              <a:rPr lang="en-US" sz="2900" dirty="0" err="1"/>
              <a:t>înscopul</a:t>
            </a:r>
            <a:r>
              <a:rPr lang="en-US" sz="2900" dirty="0"/>
              <a:t> </a:t>
            </a:r>
            <a:r>
              <a:rPr lang="en-US" sz="2900" dirty="0" err="1"/>
              <a:t>creşterii</a:t>
            </a:r>
            <a:r>
              <a:rPr lang="en-US" sz="2900" dirty="0"/>
              <a:t> </a:t>
            </a:r>
            <a:r>
              <a:rPr lang="en-US" sz="2900" dirty="0" err="1"/>
              <a:t>rezultatelor</a:t>
            </a:r>
            <a:r>
              <a:rPr lang="en-US" sz="2900" dirty="0"/>
              <a:t> </a:t>
            </a:r>
            <a:r>
              <a:rPr lang="en-US" sz="2900" dirty="0" err="1"/>
              <a:t>obţinute</a:t>
            </a:r>
            <a:r>
              <a:rPr lang="en-US" sz="2900" dirty="0"/>
              <a:t> </a:t>
            </a:r>
            <a:r>
              <a:rPr lang="en-US" sz="2900" dirty="0" err="1"/>
              <a:t>în</a:t>
            </a:r>
            <a:r>
              <a:rPr lang="en-US" sz="2900" dirty="0"/>
              <a:t> </a:t>
            </a:r>
            <a:r>
              <a:rPr lang="en-US" sz="2900" dirty="0" err="1"/>
              <a:t>activitatea</a:t>
            </a:r>
            <a:r>
              <a:rPr lang="en-US" sz="2900" dirty="0"/>
              <a:t> </a:t>
            </a:r>
            <a:r>
              <a:rPr lang="en-US" sz="2900" dirty="0" err="1"/>
              <a:t>şcolară</a:t>
            </a:r>
            <a:r>
              <a:rPr lang="en-US" sz="2900" dirty="0"/>
              <a:t>, </a:t>
            </a:r>
            <a:r>
              <a:rPr lang="en-US" sz="2900" dirty="0" err="1"/>
              <a:t>în</a:t>
            </a:r>
            <a:r>
              <a:rPr lang="en-US" sz="2900" dirty="0"/>
              <a:t> </a:t>
            </a:r>
            <a:r>
              <a:rPr lang="en-US" sz="2900" dirty="0" err="1"/>
              <a:t>viitoarea</a:t>
            </a:r>
            <a:r>
              <a:rPr lang="en-US" sz="2900" dirty="0"/>
              <a:t> </a:t>
            </a:r>
            <a:r>
              <a:rPr lang="en-US" sz="2900" dirty="0" err="1"/>
              <a:t>carieră</a:t>
            </a:r>
            <a:r>
              <a:rPr lang="en-US" sz="2900" dirty="0"/>
              <a:t> </a:t>
            </a:r>
            <a:r>
              <a:rPr lang="en-US" sz="2900" dirty="0" err="1"/>
              <a:t>profesională</a:t>
            </a:r>
            <a:r>
              <a:rPr lang="en-US" sz="2900" dirty="0"/>
              <a:t> </a:t>
            </a:r>
            <a:r>
              <a:rPr lang="en-US" sz="2900" dirty="0" err="1"/>
              <a:t>şi</a:t>
            </a:r>
            <a:r>
              <a:rPr lang="en-US" sz="2900" dirty="0"/>
              <a:t> </a:t>
            </a:r>
            <a:r>
              <a:rPr lang="en-US" sz="2900" dirty="0" err="1"/>
              <a:t>pe</a:t>
            </a:r>
            <a:r>
              <a:rPr lang="en-US" sz="2900" dirty="0"/>
              <a:t> </a:t>
            </a:r>
            <a:r>
              <a:rPr lang="en-US" sz="2900" dirty="0" err="1"/>
              <a:t>piata</a:t>
            </a:r>
            <a:r>
              <a:rPr lang="en-US" sz="2900" dirty="0"/>
              <a:t> </a:t>
            </a:r>
            <a:r>
              <a:rPr lang="en-US" sz="2900" dirty="0" err="1"/>
              <a:t>internationala</a:t>
            </a:r>
            <a:r>
              <a:rPr lang="en-US" sz="2900" dirty="0"/>
              <a:t> a </a:t>
            </a:r>
            <a:r>
              <a:rPr lang="en-US" sz="2900" dirty="0" err="1"/>
              <a:t>muncii</a:t>
            </a:r>
            <a:r>
              <a:rPr lang="en-US" sz="2900" dirty="0"/>
              <a:t>.</a:t>
            </a:r>
          </a:p>
          <a:p>
            <a:pPr marL="109728" indent="0">
              <a:buNone/>
            </a:pPr>
            <a:r>
              <a:rPr lang="en-US" sz="2900" dirty="0"/>
              <a:t>- </a:t>
            </a:r>
            <a:r>
              <a:rPr lang="en-US" sz="2900" dirty="0" err="1"/>
              <a:t>formarea</a:t>
            </a:r>
            <a:r>
              <a:rPr lang="en-US" sz="2900" dirty="0"/>
              <a:t> </a:t>
            </a:r>
            <a:r>
              <a:rPr lang="en-US" sz="2900" dirty="0" err="1"/>
              <a:t>unei</a:t>
            </a:r>
            <a:r>
              <a:rPr lang="en-US" sz="2900" dirty="0"/>
              <a:t> conduit </a:t>
            </a:r>
            <a:r>
              <a:rPr lang="en-US" sz="2900" dirty="0" err="1"/>
              <a:t>profesionale</a:t>
            </a:r>
            <a:r>
              <a:rPr lang="en-US" sz="2900" dirty="0"/>
              <a:t> la standard </a:t>
            </a:r>
            <a:r>
              <a:rPr lang="en-US" sz="2900" dirty="0" err="1"/>
              <a:t>internationale</a:t>
            </a:r>
            <a:endParaRPr lang="en-US" sz="2900" dirty="0"/>
          </a:p>
          <a:p>
            <a:pPr marL="109728" indent="0">
              <a:buNone/>
            </a:pPr>
            <a:r>
              <a:rPr lang="en-US" sz="2900" dirty="0"/>
              <a:t>-</a:t>
            </a:r>
            <a:r>
              <a:rPr lang="en-US" sz="2900" dirty="0" err="1"/>
              <a:t>valorificarea</a:t>
            </a:r>
            <a:r>
              <a:rPr lang="en-US" sz="2900" dirty="0"/>
              <a:t> </a:t>
            </a:r>
            <a:r>
              <a:rPr lang="en-US" sz="2900" dirty="0" err="1"/>
              <a:t>calităţilor</a:t>
            </a:r>
            <a:r>
              <a:rPr lang="en-US" sz="2900" dirty="0"/>
              <a:t> de </a:t>
            </a:r>
            <a:r>
              <a:rPr lang="en-US" sz="2900" dirty="0" err="1"/>
              <a:t>lideri</a:t>
            </a:r>
            <a:r>
              <a:rPr lang="en-US" sz="2900" dirty="0"/>
              <a:t> </a:t>
            </a:r>
            <a:r>
              <a:rPr lang="en-US" sz="2900" dirty="0" err="1"/>
              <a:t>sau</a:t>
            </a:r>
            <a:r>
              <a:rPr lang="en-US" sz="2900" dirty="0"/>
              <a:t> </a:t>
            </a:r>
            <a:r>
              <a:rPr lang="en-US" sz="2900" dirty="0" err="1"/>
              <a:t>întreprinzători</a:t>
            </a:r>
            <a:r>
              <a:rPr lang="en-US" sz="2900" dirty="0"/>
              <a:t> (</a:t>
            </a:r>
            <a:r>
              <a:rPr lang="en-US" sz="2900" dirty="0" err="1"/>
              <a:t>mulţi</a:t>
            </a:r>
            <a:r>
              <a:rPr lang="en-US" sz="2900" dirty="0"/>
              <a:t> </a:t>
            </a:r>
            <a:r>
              <a:rPr lang="en-US" sz="2900" dirty="0" err="1"/>
              <a:t>elevi</a:t>
            </a:r>
            <a:r>
              <a:rPr lang="en-US" sz="2900" dirty="0"/>
              <a:t> </a:t>
            </a:r>
            <a:r>
              <a:rPr lang="en-US" sz="2900" dirty="0" err="1"/>
              <a:t>doresc</a:t>
            </a:r>
            <a:r>
              <a:rPr lang="en-US" sz="2900" dirty="0"/>
              <a:t> </a:t>
            </a:r>
            <a:r>
              <a:rPr lang="en-US" sz="2900" dirty="0" err="1"/>
              <a:t>să</a:t>
            </a:r>
            <a:r>
              <a:rPr lang="en-US" sz="2900" dirty="0"/>
              <a:t> </a:t>
            </a:r>
            <a:r>
              <a:rPr lang="en-US" sz="2900" dirty="0" err="1"/>
              <a:t>demareze</a:t>
            </a:r>
            <a:r>
              <a:rPr lang="en-US" sz="2900" dirty="0"/>
              <a:t> </a:t>
            </a:r>
            <a:r>
              <a:rPr lang="en-US" sz="2900" dirty="0" err="1"/>
              <a:t>propria</a:t>
            </a:r>
            <a:r>
              <a:rPr lang="en-US" sz="2900" dirty="0"/>
              <a:t> </a:t>
            </a:r>
            <a:r>
              <a:rPr lang="en-US" sz="2900" dirty="0" err="1"/>
              <a:t>afacere</a:t>
            </a:r>
            <a:r>
              <a:rPr lang="en-US" sz="2900" dirty="0"/>
              <a:t> </a:t>
            </a:r>
            <a:r>
              <a:rPr lang="en-US" sz="2900" dirty="0" err="1"/>
              <a:t>încă</a:t>
            </a:r>
            <a:r>
              <a:rPr lang="en-US" sz="2900" dirty="0"/>
              <a:t> din</a:t>
            </a:r>
            <a:r>
              <a:rPr lang="en-US" dirty="0"/>
              <a:t> </a:t>
            </a:r>
            <a:r>
              <a:rPr lang="en-US" dirty="0" err="1"/>
              <a:t>liceu</a:t>
            </a:r>
            <a:r>
              <a:rPr lang="en-US" dirty="0"/>
              <a:t>)</a:t>
            </a:r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o-RO" sz="3600" dirty="0" smtClean="0"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err="1" smtClean="0">
                <a:effectLst/>
                <a:latin typeface="Times New Roman" pitchFamily="18" charset="0"/>
                <a:cs typeface="Times New Roman" pitchFamily="18" charset="0"/>
              </a:rPr>
              <a:t>mpactul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asupra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elevilor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Documente pentru proiect\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305" y="0"/>
            <a:ext cx="1507695" cy="164305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80"/>
            <a:ext cx="2191385" cy="69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r>
              <a:rPr lang="ro-RO" dirty="0" smtClean="0"/>
              <a:t>15 firme de exercițiu participante</a:t>
            </a:r>
          </a:p>
          <a:p>
            <a:r>
              <a:rPr lang="ro-RO" dirty="0" smtClean="0"/>
              <a:t>Profesori coordonatori</a:t>
            </a:r>
            <a:r>
              <a:rPr lang="en-US" dirty="0" smtClean="0"/>
              <a:t>:</a:t>
            </a:r>
            <a:r>
              <a:rPr lang="en-US" dirty="0" err="1" smtClean="0"/>
              <a:t>Munteanu</a:t>
            </a:r>
            <a:r>
              <a:rPr lang="en-US" dirty="0" smtClean="0"/>
              <a:t> </a:t>
            </a:r>
            <a:r>
              <a:rPr lang="en-US" dirty="0" err="1" smtClean="0"/>
              <a:t>Rodica</a:t>
            </a:r>
            <a:r>
              <a:rPr lang="en-US" dirty="0" smtClean="0"/>
              <a:t>, </a:t>
            </a:r>
            <a:r>
              <a:rPr lang="en-US" dirty="0" err="1" smtClean="0"/>
              <a:t>Samsonescu</a:t>
            </a:r>
            <a:r>
              <a:rPr lang="en-US" dirty="0" smtClean="0"/>
              <a:t> </a:t>
            </a:r>
            <a:r>
              <a:rPr lang="en-US" dirty="0" err="1" smtClean="0"/>
              <a:t>Rozalia,Cheaburu</a:t>
            </a:r>
            <a:r>
              <a:rPr lang="en-US" dirty="0" smtClean="0"/>
              <a:t> Carmen-</a:t>
            </a:r>
            <a:r>
              <a:rPr lang="en-US" dirty="0" err="1" smtClean="0"/>
              <a:t>Constan</a:t>
            </a:r>
            <a:r>
              <a:rPr lang="ro-RO" dirty="0" smtClean="0"/>
              <a:t>ța,Hagiu Luminița, Trufin Eugenia, Lăzăreanu Elena, Panaite Liliana,Sic Ana, Sfichi Florentina,Crețu Florina, Mațipiuc Viorela</a:t>
            </a:r>
            <a:endParaRPr lang="en-US" dirty="0"/>
          </a:p>
        </p:txBody>
      </p:sp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" dirty="0">
                <a:effectLst/>
              </a:rPr>
              <a:t>“</a:t>
            </a:r>
            <a:r>
              <a:rPr lang="en-US" sz="2400" i="1" dirty="0" err="1">
                <a:effectLst/>
                <a:latin typeface="Times New Roman" pitchFamily="18" charset="0"/>
                <a:cs typeface="Times New Roman" pitchFamily="18" charset="0"/>
              </a:rPr>
              <a:t>Elevii</a:t>
            </a:r>
            <a:r>
              <a:rPr lang="en-US" sz="2400" i="1" dirty="0"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i="1" dirty="0" err="1">
                <a:effectLst/>
                <a:latin typeface="Times New Roman" pitchFamily="18" charset="0"/>
                <a:cs typeface="Times New Roman" pitchFamily="18" charset="0"/>
              </a:rPr>
              <a:t>astăzi</a:t>
            </a:r>
            <a:r>
              <a:rPr lang="en-US" sz="2400" i="1" dirty="0">
                <a:effectLst/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400" i="1" dirty="0" err="1">
                <a:effectLst/>
                <a:latin typeface="Times New Roman" pitchFamily="18" charset="0"/>
                <a:cs typeface="Times New Roman" pitchFamily="18" charset="0"/>
              </a:rPr>
              <a:t>antreprenorii</a:t>
            </a:r>
            <a:r>
              <a:rPr lang="en-US" sz="2400" i="1" dirty="0"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i="1" dirty="0" err="1">
                <a:effectLst/>
                <a:latin typeface="Times New Roman" pitchFamily="18" charset="0"/>
                <a:cs typeface="Times New Roman" pitchFamily="18" charset="0"/>
              </a:rPr>
              <a:t>mâine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o-RO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Târgul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deschidere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activităţii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firmelor</a:t>
            </a: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exerciţiu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anul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effectLst/>
                <a:latin typeface="Times New Roman" pitchFamily="18" charset="0"/>
                <a:cs typeface="Times New Roman" pitchFamily="18" charset="0"/>
              </a:rPr>
              <a:t>şcolar</a:t>
            </a:r>
            <a:r>
              <a:rPr lang="en-US" sz="2400" dirty="0">
                <a:effectLst/>
                <a:latin typeface="Times New Roman" pitchFamily="18" charset="0"/>
                <a:cs typeface="Times New Roman" pitchFamily="18" charset="0"/>
              </a:rPr>
              <a:t> 2014-201</a:t>
            </a:r>
            <a:r>
              <a:rPr lang="en-US" sz="2000" dirty="0">
                <a:effectLst/>
              </a:rPr>
              <a:t>5</a:t>
            </a:r>
            <a:endParaRPr lang="en-US" sz="2000" dirty="0"/>
          </a:p>
        </p:txBody>
      </p:sp>
      <p:pic>
        <p:nvPicPr>
          <p:cNvPr id="1026" name="Picture 2" descr="C:\Users\Administrator\Desktop\Documente pentru proiect\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305" y="0"/>
            <a:ext cx="1507695" cy="164305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9508"/>
            <a:ext cx="2191385" cy="690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dirty="0" smtClean="0"/>
              <a:t>    </a:t>
            </a:r>
            <a:r>
              <a:rPr lang="en-US" sz="2800" dirty="0" smtClean="0"/>
              <a:t>“</a:t>
            </a:r>
            <a:r>
              <a:rPr lang="ro-RO" sz="2800" dirty="0" smtClean="0"/>
              <a:t>Elevii de astăzi- antreprenorii </a:t>
            </a:r>
            <a:br>
              <a:rPr lang="ro-RO" sz="2800" dirty="0" smtClean="0"/>
            </a:br>
            <a:r>
              <a:rPr lang="ro-RO" sz="2800" dirty="0" smtClean="0"/>
              <a:t>de mâine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pic>
        <p:nvPicPr>
          <p:cNvPr id="1026" name="Picture 2" descr="C:\Users\Administrator\Desktop\Documente pentru proiect\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6305" y="0"/>
            <a:ext cx="1507695" cy="1643050"/>
          </a:xfrm>
          <a:prstGeom prst="rect">
            <a:avLst/>
          </a:prstGeom>
          <a:noFill/>
        </p:spPr>
      </p:pic>
      <p:pic>
        <p:nvPicPr>
          <p:cNvPr id="4" name="Picture 2" descr="F:\toate\intalnire centru de resurse 28.10.2013\poze activitate firma de exercitiu\F.E. SVECO EVENTS s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191295" cy="239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toate\intalnire centru de resurse 28.10.2013\poze activitate firma de exercitiu\PLOVDIV targ inernatio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946" y="1499929"/>
            <a:ext cx="2474718" cy="264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toate\intalnire centru de resurse 28.10.2013\poze activitate firma de exercitiu\RO-TIFE 2008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78255"/>
            <a:ext cx="3716002" cy="187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toate\intalnire centru de resurse 28.10.2013\poze activitate firma de exercitiu\RO-TIF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43050"/>
            <a:ext cx="2597109" cy="194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toate\Concurs business plan 2010-faza regionala\poze concurs Business plan\SANY00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33" y="3698056"/>
            <a:ext cx="2989026" cy="22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191"/>
            <a:ext cx="2191385" cy="69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ență">
  <a:themeElements>
    <a:clrScheme name="Concurență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ență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ență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517</TotalTime>
  <Words>699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Concurență</vt:lpstr>
      <vt:lpstr>              Programme: Erasmus+ KA2 – Cooperation and Innovation for Good Practices Fields:Strategic Partnerships for vocational education and training Titlul proiectului : Simulation for entrepreneurship  (ENTRE4FUTURE) 2014-1- RO01- KA202- 002759 </vt:lpstr>
      <vt:lpstr>Scopul proiectului</vt:lpstr>
      <vt:lpstr>Obiective specifice</vt:lpstr>
      <vt:lpstr>Țări partenere în proiect: </vt:lpstr>
      <vt:lpstr>Produse finale</vt:lpstr>
      <vt:lpstr> Impactul asupra  profesorilor  participanți:   </vt:lpstr>
      <vt:lpstr> Impactul asupra elevilor:    </vt:lpstr>
      <vt:lpstr>“Elevii de astăzi –antreprenorii de mâine”  – Târgul de deschidere a activităţii  firmelor de exerciţiu, în anul şcolar 2014-2015</vt:lpstr>
      <vt:lpstr>    “Elevii de astăzi- antreprenorii  de mâine”</vt:lpstr>
      <vt:lpstr>Poze eveniment</vt:lpstr>
      <vt:lpstr>Deschiderea oficială a activităţilor proiectului Erasmus+, K2 parteneriate strategice –  „Simulation for entrepreneurship” </vt:lpstr>
      <vt:lpstr>SUSTENABILITATE</vt:lpstr>
      <vt:lpstr>SUSTENABILITATE</vt:lpstr>
      <vt:lpstr>SUSTENABILITATE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Administrator</dc:creator>
  <cp:lastModifiedBy>Carmen Cheaburu</cp:lastModifiedBy>
  <cp:revision>56</cp:revision>
  <dcterms:created xsi:type="dcterms:W3CDTF">2014-10-21T10:49:18Z</dcterms:created>
  <dcterms:modified xsi:type="dcterms:W3CDTF">2015-12-19T16:09:44Z</dcterms:modified>
</cp:coreProperties>
</file>